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04D2-CC14-455F-B0F8-86041DE2A0F0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26EA-8706-4957-99A4-205343BF724E}" type="slidenum">
              <a:rPr lang="tr-TR" smtClean="0"/>
              <a:t>‹#›</a:t>
            </a:fld>
            <a:endParaRPr lang="tr-T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768975" y="2822575"/>
            <a:ext cx="373063" cy="1041400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grpSp>
          <p:nvGrpSpPr>
            <p:cNvPr id="3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145213" y="3098800"/>
            <a:ext cx="346075" cy="809625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grpSp>
          <p:nvGrpSpPr>
            <p:cNvPr id="5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grpSp>
        <p:nvGrpSpPr>
          <p:cNvPr id="6" name="Group 109"/>
          <p:cNvGrpSpPr>
            <a:grpSpLocks/>
          </p:cNvGrpSpPr>
          <p:nvPr/>
        </p:nvGrpSpPr>
        <p:grpSpPr bwMode="auto">
          <a:xfrm flipH="1">
            <a:off x="6053138" y="3355975"/>
            <a:ext cx="241300" cy="508000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5101" y="4129094"/>
              <a:ext cx="1071564" cy="22526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71564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3148" y="5558130"/>
              <a:ext cx="775474" cy="401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1499" y="5346943"/>
              <a:ext cx="958768" cy="281583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3148" y="4910489"/>
              <a:ext cx="126896" cy="27454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89" y="4910489"/>
              <a:ext cx="119848" cy="27454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983" y="4910489"/>
              <a:ext cx="119848" cy="27454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2376" y="4910489"/>
              <a:ext cx="119848" cy="27454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9" name="Group 118"/>
          <p:cNvGrpSpPr>
            <a:grpSpLocks/>
          </p:cNvGrpSpPr>
          <p:nvPr/>
        </p:nvGrpSpPr>
        <p:grpSpPr bwMode="auto">
          <a:xfrm flipH="1">
            <a:off x="5818188" y="3355975"/>
            <a:ext cx="241300" cy="508000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5083" y="4129113"/>
              <a:ext cx="1071561" cy="22526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71561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3130" y="5558156"/>
              <a:ext cx="775472" cy="40125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1481" y="5346968"/>
              <a:ext cx="958765" cy="281584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3130" y="4910512"/>
              <a:ext cx="126895" cy="2745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70" y="4910512"/>
              <a:ext cx="119848" cy="2745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963" y="4910512"/>
              <a:ext cx="119848" cy="2745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2356" y="4910512"/>
              <a:ext cx="119848" cy="2745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13338" y="2984500"/>
            <a:ext cx="196850" cy="81438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4913313" y="2990850"/>
            <a:ext cx="198437" cy="812800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grpSp>
          <p:nvGrpSpPr>
            <p:cNvPr id="49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grpSp>
        <p:nvGrpSpPr>
          <p:cNvPr id="51" name="Group 63"/>
          <p:cNvGrpSpPr>
            <a:grpSpLocks/>
          </p:cNvGrpSpPr>
          <p:nvPr/>
        </p:nvGrpSpPr>
        <p:grpSpPr bwMode="auto">
          <a:xfrm>
            <a:off x="5302250" y="2984500"/>
            <a:ext cx="196850" cy="81438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grpSp>
          <p:nvGrpSpPr>
            <p:cNvPr id="64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grpSp>
        <p:nvGrpSpPr>
          <p:cNvPr id="66" name="Group 127"/>
          <p:cNvGrpSpPr>
            <a:grpSpLocks/>
          </p:cNvGrpSpPr>
          <p:nvPr/>
        </p:nvGrpSpPr>
        <p:grpSpPr bwMode="auto">
          <a:xfrm>
            <a:off x="5367338" y="3300413"/>
            <a:ext cx="261937" cy="503237"/>
            <a:chOff x="2186433" y="5057372"/>
            <a:chExt cx="807639" cy="1551675"/>
          </a:xfrm>
        </p:grpSpPr>
        <p:grpSp>
          <p:nvGrpSpPr>
            <p:cNvPr id="79" name="Group 128"/>
            <p:cNvGrpSpPr>
              <a:grpSpLocks/>
            </p:cNvGrpSpPr>
            <p:nvPr/>
          </p:nvGrpSpPr>
          <p:grpSpPr bwMode="auto"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60854"/>
                <a:ext cx="807639" cy="124819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300" y="5199322"/>
                <a:ext cx="616744" cy="31816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7720" y="5057372"/>
                <a:ext cx="469900" cy="24474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  <p:grpSp>
          <p:nvGrpSpPr>
            <p:cNvPr id="81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 lIns="51435" tIns="25718" rIns="51435" bIns="25718"/>
              <a:lstStyle/>
              <a:p>
                <a:pPr eaLnBrk="1" hangingPunct="1">
                  <a:defRPr/>
                </a:pPr>
                <a:endParaRPr lang="id-ID" sz="1013">
                  <a:latin typeface="Franklin Gothic Book" panose="020B0503020102020204" pitchFamily="34" charset="0"/>
                  <a:ea typeface="Franklin Gothic Book" panose="020B0503020102020204" pitchFamily="34" charset="0"/>
                  <a:cs typeface="Franklin Gothic Book" panose="020B0503020102020204" pitchFamily="34" charset="0"/>
                </a:endParaRPr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428596" y="3668317"/>
            <a:ext cx="8358246" cy="2757065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 sz="1013" dirty="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2674442" y="3803877"/>
            <a:ext cx="4975225" cy="2606598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719770" y="3790331"/>
            <a:ext cx="2151516" cy="2620144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grpSp>
        <p:nvGrpSpPr>
          <p:cNvPr id="98" name="Group 145"/>
          <p:cNvGrpSpPr>
            <a:grpSpLocks/>
          </p:cNvGrpSpPr>
          <p:nvPr/>
        </p:nvGrpSpPr>
        <p:grpSpPr bwMode="auto">
          <a:xfrm flipH="1">
            <a:off x="6657975" y="3416300"/>
            <a:ext cx="234950" cy="528638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7759" y="6084525"/>
              <a:ext cx="83315" cy="48778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6436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6436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100" name="Group 149"/>
          <p:cNvGrpSpPr>
            <a:grpSpLocks/>
          </p:cNvGrpSpPr>
          <p:nvPr/>
        </p:nvGrpSpPr>
        <p:grpSpPr bwMode="auto">
          <a:xfrm flipH="1">
            <a:off x="6397625" y="3368675"/>
            <a:ext cx="234950" cy="528638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411" y="6084525"/>
              <a:ext cx="83315" cy="48778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6436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6436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110" name="Group 153"/>
          <p:cNvGrpSpPr>
            <a:grpSpLocks/>
          </p:cNvGrpSpPr>
          <p:nvPr/>
        </p:nvGrpSpPr>
        <p:grpSpPr bwMode="auto">
          <a:xfrm flipH="1">
            <a:off x="4475163" y="3338513"/>
            <a:ext cx="234950" cy="528637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215" y="6084527"/>
              <a:ext cx="83318" cy="487786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6438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6438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119" name="Group 157"/>
          <p:cNvGrpSpPr>
            <a:grpSpLocks/>
          </p:cNvGrpSpPr>
          <p:nvPr/>
        </p:nvGrpSpPr>
        <p:grpSpPr bwMode="auto">
          <a:xfrm flipH="1">
            <a:off x="4729163" y="3278188"/>
            <a:ext cx="234950" cy="528637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462" y="6084527"/>
              <a:ext cx="83318" cy="487786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6438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6438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grpSp>
        <p:nvGrpSpPr>
          <p:cNvPr id="1024" name="Group 1037"/>
          <p:cNvGrpSpPr/>
          <p:nvPr/>
        </p:nvGrpSpPr>
        <p:grpSpPr>
          <a:xfrm>
            <a:off x="1883325" y="2969500"/>
            <a:ext cx="1880592" cy="2462809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925638" y="3649663"/>
            <a:ext cx="1770062" cy="550862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925638" y="4248150"/>
            <a:ext cx="1770062" cy="550863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925637" y="3021600"/>
            <a:ext cx="1770063" cy="550863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360613" y="3209925"/>
            <a:ext cx="11079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tr-TR" sz="1200" b="1" dirty="0">
                <a:solidFill>
                  <a:srgbClr val="002060"/>
                </a:solidFill>
                <a:latin typeface="Century Gothic" pitchFamily="34" charset="0"/>
              </a:rPr>
              <a:t>Murat</a:t>
            </a:r>
            <a:r>
              <a:rPr lang="tr-TR" sz="12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tr-TR" sz="1200" b="1" dirty="0">
                <a:solidFill>
                  <a:srgbClr val="002060"/>
                </a:solidFill>
                <a:latin typeface="Century Gothic" pitchFamily="34" charset="0"/>
              </a:rPr>
              <a:t>FİDAN</a:t>
            </a:r>
            <a:endParaRPr lang="id-ID" sz="12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287588" y="3735388"/>
            <a:ext cx="159226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tr-TR" sz="1000" b="1" dirty="0">
                <a:solidFill>
                  <a:srgbClr val="002060"/>
                </a:solidFill>
                <a:latin typeface="Century Gothic" pitchFamily="34" charset="0"/>
              </a:rPr>
              <a:t>Psikolojik Danışman </a:t>
            </a:r>
          </a:p>
          <a:p>
            <a:pPr eaLnBrk="1" hangingPunct="1"/>
            <a:r>
              <a:rPr lang="tr-TR" sz="1000" b="1" dirty="0">
                <a:solidFill>
                  <a:srgbClr val="002060"/>
                </a:solidFill>
                <a:latin typeface="Century Gothic" pitchFamily="34" charset="0"/>
              </a:rPr>
              <a:t>ve Rehber </a:t>
            </a:r>
            <a:r>
              <a:rPr lang="tr-TR" sz="900" b="1" dirty="0">
                <a:solidFill>
                  <a:srgbClr val="002060"/>
                </a:solidFill>
                <a:latin typeface="Century Gothic" pitchFamily="34" charset="0"/>
              </a:rPr>
              <a:t>Öğretmen</a:t>
            </a:r>
            <a:endParaRPr lang="id-ID" sz="9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383890" y="4270375"/>
            <a:ext cx="1154106" cy="506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tr-TR" sz="900" b="1" dirty="0">
                <a:solidFill>
                  <a:srgbClr val="002060"/>
                </a:solidFill>
                <a:latin typeface="Century Gothic" pitchFamily="34" charset="0"/>
              </a:rPr>
              <a:t>Güce Çok Programlı Anadolu Lisesi</a:t>
            </a:r>
            <a:endParaRPr lang="id-ID" sz="9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372360" y="1830388"/>
            <a:ext cx="14002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200" b="1" dirty="0" smtClean="0">
                <a:latin typeface="+mj-lt"/>
                <a:ea typeface="Franklin Gothic Book" panose="020B0503020102020204" pitchFamily="34" charset="0"/>
                <a:cs typeface="Franklin Gothic Book" panose="020B0503020102020204" pitchFamily="34" charset="0"/>
              </a:rPr>
              <a:t>2020/2021</a:t>
            </a:r>
            <a:endParaRPr lang="id-ID" sz="1200" b="1" dirty="0">
              <a:latin typeface="+mj-lt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grpSp>
        <p:nvGrpSpPr>
          <p:cNvPr id="1025" name="Group 196"/>
          <p:cNvGrpSpPr/>
          <p:nvPr/>
        </p:nvGrpSpPr>
        <p:grpSpPr>
          <a:xfrm>
            <a:off x="2016597" y="3197053"/>
            <a:ext cx="257835" cy="257835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eaLnBrk="1" hangingPunct="1">
                <a:defRPr/>
              </a:pPr>
              <a:endParaRPr lang="id-ID" sz="1013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endParaRPr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2058988" y="3811588"/>
            <a:ext cx="252412" cy="25558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2065338" y="4373563"/>
            <a:ext cx="288925" cy="288925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51435" tIns="25718" rIns="51435" bIns="25718"/>
          <a:lstStyle/>
          <a:p>
            <a:pPr eaLnBrk="1" hangingPunct="1">
              <a:defRPr/>
            </a:pPr>
            <a:endParaRPr lang="id-ID" sz="1013">
              <a:latin typeface="Franklin Gothic Book" panose="020B0503020102020204" pitchFamily="34" charset="0"/>
              <a:ea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128" name="Unvan 127"/>
          <p:cNvSpPr>
            <a:spLocks noGrp="1"/>
          </p:cNvSpPr>
          <p:nvPr>
            <p:ph type="title"/>
          </p:nvPr>
        </p:nvSpPr>
        <p:spPr>
          <a:xfrm>
            <a:off x="787471" y="911597"/>
            <a:ext cx="6105454" cy="10572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5300" b="1" dirty="0">
                <a:solidFill>
                  <a:schemeClr val="bg1"/>
                </a:solidFill>
              </a:rPr>
              <a:t>Verimli Deneme Çözme </a:t>
            </a:r>
            <a:endParaRPr lang="tr-TR" sz="6700" b="1" u="sng" dirty="0">
              <a:solidFill>
                <a:schemeClr val="bg1"/>
              </a:solidFill>
            </a:endParaRPr>
          </a:p>
        </p:txBody>
      </p:sp>
      <p:pic>
        <p:nvPicPr>
          <p:cNvPr id="175" name="Picture 2" descr="C:\Users\admin\Desktop\Güce ÇPAL Logosu.jpg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/>
          <a:stretch>
            <a:fillRect/>
          </a:stretch>
        </p:blipFill>
        <p:spPr bwMode="auto">
          <a:xfrm>
            <a:off x="7418726" y="211345"/>
            <a:ext cx="1343042" cy="13430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586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9" grpId="0"/>
      <p:bldP spid="193" grpId="0"/>
      <p:bldP spid="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Denemeye girerken yanımda mutlaka  su bulunduruyorum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Çünkü  </a:t>
            </a:r>
            <a:r>
              <a:rPr lang="tr-TR" dirty="0">
                <a:solidFill>
                  <a:schemeClr val="bg1"/>
                </a:solidFill>
              </a:rPr>
              <a:t>biliyorum ki deneme çözerken stresten dolayı ağzım </a:t>
            </a:r>
            <a:r>
              <a:rPr lang="tr-TR" dirty="0" smtClean="0">
                <a:solidFill>
                  <a:schemeClr val="bg1"/>
                </a:solidFill>
              </a:rPr>
              <a:t>kuruyabilir </a:t>
            </a:r>
            <a:r>
              <a:rPr lang="tr-TR" dirty="0">
                <a:solidFill>
                  <a:schemeClr val="bg1"/>
                </a:solidFill>
              </a:rPr>
              <a:t>buda benim dikkatimi dağıtır ve bir yudum su içtiğimde düşen konstrasyonumu arttıracağını biliyorum.</a:t>
            </a:r>
          </a:p>
        </p:txBody>
      </p:sp>
    </p:spTree>
    <p:extLst>
      <p:ext uri="{BB962C8B-B14F-4D97-AF65-F5344CB8AC3E}">
        <p14:creationId xmlns:p14="http://schemas.microsoft.com/office/powerpoint/2010/main" val="384903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Denemedeki kısımlarda(</a:t>
            </a:r>
            <a:r>
              <a:rPr lang="tr-TR" sz="2400" b="1" dirty="0" err="1"/>
              <a:t>türkçe</a:t>
            </a:r>
            <a:r>
              <a:rPr lang="tr-TR" sz="2400" b="1" dirty="0"/>
              <a:t>-sosyal-matematik-fen) çözme sıralamamı  en iyi yapabildiğim kısımlardan en  zorlandığım kısımlara doğru bir sıralama olarak belirliyorum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en iyi yapabildiğim kısımlardan başlamam benim morali yükseltecek , kendime güvenim getirtecek böylece denemeye karşı  geliştirdiğim olumlu tutum ile işim daha kolay olacak.</a:t>
            </a:r>
          </a:p>
        </p:txBody>
      </p:sp>
    </p:spTree>
    <p:extLst>
      <p:ext uri="{BB962C8B-B14F-4D97-AF65-F5344CB8AC3E}">
        <p14:creationId xmlns:p14="http://schemas.microsoft.com/office/powerpoint/2010/main" val="367735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Peş peşe zor soru geldiğinde moralimi bozmuyorum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biliyorum ki </a:t>
            </a:r>
            <a:r>
              <a:rPr lang="tr-TR" dirty="0">
                <a:solidFill>
                  <a:schemeClr val="bg1"/>
                </a:solidFill>
              </a:rPr>
              <a:t>sınavda kolay-orta-zor sorular olacak ve bana rastgelen soru diziminde sorular böyle gelmiş olabilir buna aklıma getirerek diğer tüm sorulara moralim yüksek olacak şekilde bakmalıyım çünkü biliyorum ki  moralim bozulursa ileriki sayfalarda </a:t>
            </a:r>
            <a:r>
              <a:rPr lang="tr-TR" dirty="0" smtClean="0">
                <a:solidFill>
                  <a:schemeClr val="bg1"/>
                </a:solidFill>
              </a:rPr>
              <a:t>yapabileceğim </a:t>
            </a:r>
            <a:r>
              <a:rPr lang="tr-TR" dirty="0">
                <a:solidFill>
                  <a:schemeClr val="bg1"/>
                </a:solidFill>
              </a:rPr>
              <a:t>soruları dahi yapamayabilirim.</a:t>
            </a:r>
          </a:p>
        </p:txBody>
      </p:sp>
    </p:spTree>
    <p:extLst>
      <p:ext uri="{BB962C8B-B14F-4D97-AF65-F5344CB8AC3E}">
        <p14:creationId xmlns:p14="http://schemas.microsoft.com/office/powerpoint/2010/main" val="152685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Bazı sorular bana çok kolay gelebilir </a:t>
            </a:r>
            <a:r>
              <a:rPr lang="tr-TR" b="1" dirty="0" smtClean="0"/>
              <a:t>ve 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C</a:t>
            </a:r>
            <a:r>
              <a:rPr lang="tr-TR" b="1" dirty="0" smtClean="0">
                <a:solidFill>
                  <a:schemeClr val="bg1"/>
                </a:solidFill>
              </a:rPr>
              <a:t>evabın </a:t>
            </a:r>
            <a:r>
              <a:rPr lang="tr-TR" b="1" dirty="0">
                <a:solidFill>
                  <a:schemeClr val="bg1"/>
                </a:solidFill>
              </a:rPr>
              <a:t>böyle kolay bir şık olamayacağını düşünüp</a:t>
            </a:r>
            <a:r>
              <a:rPr lang="tr-TR" b="1" dirty="0" smtClean="0">
                <a:solidFill>
                  <a:schemeClr val="bg1"/>
                </a:solidFill>
              </a:rPr>
              <a:t>, bu </a:t>
            </a:r>
            <a:r>
              <a:rPr lang="tr-TR" b="1" dirty="0">
                <a:solidFill>
                  <a:schemeClr val="bg1"/>
                </a:solidFill>
              </a:rPr>
              <a:t>işte bir üçkağıt var </a:t>
            </a:r>
            <a:r>
              <a:rPr lang="tr-TR" b="1" dirty="0" smtClean="0">
                <a:solidFill>
                  <a:schemeClr val="bg1"/>
                </a:solidFill>
              </a:rPr>
              <a:t>deyip </a:t>
            </a:r>
            <a:r>
              <a:rPr lang="tr-TR" b="1" dirty="0">
                <a:solidFill>
                  <a:schemeClr val="bg1"/>
                </a:solidFill>
              </a:rPr>
              <a:t>o soru üzerinde gerektiğinden fazla zaman harcayabilirim </a:t>
            </a:r>
            <a:r>
              <a:rPr lang="tr-TR" dirty="0">
                <a:solidFill>
                  <a:schemeClr val="bg1"/>
                </a:solidFill>
              </a:rPr>
              <a:t> ama şunu unutmamalıyım ki  kolay soru </a:t>
            </a:r>
            <a:r>
              <a:rPr lang="tr-TR" dirty="0" smtClean="0">
                <a:solidFill>
                  <a:schemeClr val="bg1"/>
                </a:solidFill>
              </a:rPr>
              <a:t>sormakta, orta </a:t>
            </a:r>
            <a:r>
              <a:rPr lang="tr-TR" dirty="0">
                <a:solidFill>
                  <a:schemeClr val="bg1"/>
                </a:solidFill>
              </a:rPr>
              <a:t>düzey soru sormakta, zor sormakta bu işin tekniğinin bir parçasıdır.</a:t>
            </a:r>
          </a:p>
        </p:txBody>
      </p:sp>
    </p:spTree>
    <p:extLst>
      <p:ext uri="{BB962C8B-B14F-4D97-AF65-F5344CB8AC3E}">
        <p14:creationId xmlns:p14="http://schemas.microsoft.com/office/powerpoint/2010/main" val="311979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 ne olursa olsun haftada en az 1 deneme olmak üzere düzenli deneme</a:t>
            </a:r>
            <a:r>
              <a:rPr lang="tr-TR" dirty="0"/>
              <a:t> </a:t>
            </a:r>
            <a:r>
              <a:rPr lang="tr-TR" b="1" dirty="0"/>
              <a:t>çözüyorum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deneme çözerek ne kadar sınav anına benzer hazırlık yaparsam gerçek sınavda işim o kadar kolay olur</a:t>
            </a:r>
            <a:r>
              <a:rPr lang="tr-TR" dirty="0" smtClean="0">
                <a:solidFill>
                  <a:schemeClr val="bg1"/>
                </a:solidFill>
              </a:rPr>
              <a:t>. Çünkü </a:t>
            </a:r>
            <a:r>
              <a:rPr lang="tr-TR" dirty="0">
                <a:solidFill>
                  <a:schemeClr val="bg1"/>
                </a:solidFill>
              </a:rPr>
              <a:t>ben yine biliyorum ki deneme sınavları sadece bilgimi değil 135 </a:t>
            </a:r>
            <a:r>
              <a:rPr lang="tr-TR" dirty="0" smtClean="0">
                <a:solidFill>
                  <a:schemeClr val="bg1"/>
                </a:solidFill>
              </a:rPr>
              <a:t>dk. </a:t>
            </a:r>
            <a:r>
              <a:rPr lang="tr-TR" dirty="0">
                <a:solidFill>
                  <a:schemeClr val="bg1"/>
                </a:solidFill>
              </a:rPr>
              <a:t>bir yerde oturabilme becerimi ve zaman baskısıyla baş edebilme becerimi</a:t>
            </a:r>
            <a:r>
              <a:rPr lang="tr-TR" dirty="0" smtClean="0">
                <a:solidFill>
                  <a:schemeClr val="bg1"/>
                </a:solidFill>
              </a:rPr>
              <a:t>, deneme </a:t>
            </a:r>
            <a:r>
              <a:rPr lang="tr-TR" dirty="0">
                <a:solidFill>
                  <a:schemeClr val="bg1"/>
                </a:solidFill>
              </a:rPr>
              <a:t>anında stresimi yönetebilme </a:t>
            </a:r>
            <a:r>
              <a:rPr lang="tr-TR" dirty="0" smtClean="0">
                <a:solidFill>
                  <a:schemeClr val="bg1"/>
                </a:solidFill>
              </a:rPr>
              <a:t>becerimi de </a:t>
            </a:r>
            <a:r>
              <a:rPr lang="tr-TR" dirty="0">
                <a:solidFill>
                  <a:schemeClr val="bg1"/>
                </a:solidFill>
              </a:rPr>
              <a:t>ölçüyor.</a:t>
            </a:r>
          </a:p>
        </p:txBody>
      </p:sp>
    </p:spTree>
    <p:extLst>
      <p:ext uri="{BB962C8B-B14F-4D97-AF65-F5344CB8AC3E}">
        <p14:creationId xmlns:p14="http://schemas.microsoft.com/office/powerpoint/2010/main" val="2112095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Zihnimin yorgun olduğu saatlerde ,geç saatlerde deneme çözmüyorum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bu zamanlarda dikkatimi toplayabilmem zor olacak.</a:t>
            </a:r>
          </a:p>
        </p:txBody>
      </p:sp>
    </p:spTree>
    <p:extLst>
      <p:ext uri="{BB962C8B-B14F-4D97-AF65-F5344CB8AC3E}">
        <p14:creationId xmlns:p14="http://schemas.microsoft.com/office/powerpoint/2010/main" val="198730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Her soru çözdükten sonra saate bakmıyorum ki</a:t>
            </a:r>
            <a:r>
              <a:rPr lang="tr-TR" sz="2800" dirty="0"/>
              <a:t> </a:t>
            </a:r>
            <a:r>
              <a:rPr lang="tr-TR" sz="2800" b="1" dirty="0"/>
              <a:t>zamandan dolayı panik yapmayayım ve bu  benim moralimi bozmasın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B</a:t>
            </a:r>
            <a:r>
              <a:rPr lang="tr-TR" dirty="0" smtClean="0">
                <a:solidFill>
                  <a:schemeClr val="bg1"/>
                </a:solidFill>
              </a:rPr>
              <a:t>unun </a:t>
            </a:r>
            <a:r>
              <a:rPr lang="tr-TR" dirty="0">
                <a:solidFill>
                  <a:schemeClr val="bg1"/>
                </a:solidFill>
              </a:rPr>
              <a:t>için kendi belirlediğim sürelerde veya soru sayılarında saati kontrol ediyorum. Bunu önceden belirlemek beni rahatlatıyor ve böylece zamanı kontrol altına alıp zamanımı doğru yönetebiliyorum.</a:t>
            </a:r>
          </a:p>
        </p:txBody>
      </p:sp>
    </p:spTree>
    <p:extLst>
      <p:ext uri="{BB962C8B-B14F-4D97-AF65-F5344CB8AC3E}">
        <p14:creationId xmlns:p14="http://schemas.microsoft.com/office/powerpoint/2010/main" val="1414408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Denemede yanlışlarımı analiz ettiğim kadar deneme sonunda zaman analizimde yapıyorum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Zaman </a:t>
            </a:r>
            <a:r>
              <a:rPr lang="tr-TR" dirty="0">
                <a:solidFill>
                  <a:schemeClr val="bg1"/>
                </a:solidFill>
              </a:rPr>
              <a:t>analizini yapabilmek için deneme kısımlarına ayıracağım süre ile ilgili baştan planlamamı yapıyorum.(</a:t>
            </a:r>
            <a:r>
              <a:rPr lang="tr-TR" dirty="0" smtClean="0">
                <a:solidFill>
                  <a:schemeClr val="bg1"/>
                </a:solidFill>
              </a:rPr>
              <a:t>Örn.: </a:t>
            </a:r>
            <a:r>
              <a:rPr lang="tr-TR" dirty="0">
                <a:solidFill>
                  <a:schemeClr val="bg1"/>
                </a:solidFill>
              </a:rPr>
              <a:t>TÜRKÇE:60 DK , SOSYAL 20 DK,MATEMATİK 50 DAKİKA ).Bu süreyi belirlerken </a:t>
            </a:r>
            <a:r>
              <a:rPr lang="tr-TR" dirty="0" smtClean="0">
                <a:solidFill>
                  <a:schemeClr val="bg1"/>
                </a:solidFill>
              </a:rPr>
              <a:t>minimum </a:t>
            </a:r>
            <a:r>
              <a:rPr lang="tr-TR" dirty="0">
                <a:solidFill>
                  <a:schemeClr val="bg1"/>
                </a:solidFill>
              </a:rPr>
              <a:t>bitirebilme süremi düşünüyorum. Böylece deneme anında ilgili kısımda zamanı doğru yönetip, hangi kısımlarda yavaş kaldığımı keşfedip ona göre önlemlerimi alabiliyorum</a:t>
            </a:r>
            <a:r>
              <a:rPr lang="tr-TR" dirty="0" smtClean="0">
                <a:solidFill>
                  <a:schemeClr val="bg1"/>
                </a:solidFill>
              </a:rPr>
              <a:t>. Bu </a:t>
            </a:r>
            <a:r>
              <a:rPr lang="tr-TR" dirty="0">
                <a:solidFill>
                  <a:schemeClr val="bg1"/>
                </a:solidFill>
              </a:rPr>
              <a:t>önlemleri alma konusunda Rehberlik ve Psikolojik danışma servisinden yardım istiyorum.</a:t>
            </a:r>
          </a:p>
        </p:txBody>
      </p:sp>
    </p:spTree>
    <p:extLst>
      <p:ext uri="{BB962C8B-B14F-4D97-AF65-F5344CB8AC3E}">
        <p14:creationId xmlns:p14="http://schemas.microsoft.com/office/powerpoint/2010/main" val="2676313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Denem çözerken çözmediğim sayfayı ya katlayarak yada çözmediğim sayfayı optik form ile kapatarak çözüyorum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B</a:t>
            </a:r>
            <a:r>
              <a:rPr lang="tr-TR" dirty="0" smtClean="0">
                <a:solidFill>
                  <a:schemeClr val="bg1"/>
                </a:solidFill>
              </a:rPr>
              <a:t>öylece </a:t>
            </a:r>
            <a:r>
              <a:rPr lang="tr-TR" dirty="0">
                <a:solidFill>
                  <a:schemeClr val="bg1"/>
                </a:solidFill>
              </a:rPr>
              <a:t>yapamadığım sorular olduğunda diğer sayfalardaki sorulara gözüm kaymıyor ve odaklanma sorunumu en aza indiriyorum.</a:t>
            </a:r>
          </a:p>
        </p:txBody>
      </p:sp>
    </p:spTree>
    <p:extLst>
      <p:ext uri="{BB962C8B-B14F-4D97-AF65-F5344CB8AC3E}">
        <p14:creationId xmlns:p14="http://schemas.microsoft.com/office/powerpoint/2010/main" val="1698764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Sayısal sorularda işlemlerimi kalem kullanarak yapıyorum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hafızamdan  </a:t>
            </a:r>
            <a:r>
              <a:rPr lang="tr-TR" dirty="0">
                <a:solidFill>
                  <a:schemeClr val="bg1"/>
                </a:solidFill>
              </a:rPr>
              <a:t>i</a:t>
            </a:r>
            <a:r>
              <a:rPr lang="tr-TR" dirty="0" smtClean="0">
                <a:solidFill>
                  <a:schemeClr val="bg1"/>
                </a:solidFill>
              </a:rPr>
              <a:t>şlem </a:t>
            </a:r>
            <a:r>
              <a:rPr lang="tr-TR" dirty="0">
                <a:solidFill>
                  <a:schemeClr val="bg1"/>
                </a:solidFill>
              </a:rPr>
              <a:t>yapmak hem beni hataya sürükleyebilir, hem de hafızamdan dolayı yaptığım işlem hatalarım bana daha fazla zaman kaybı oluşturacaktır. Ayrıca biliyorum ki  insan zihninden saniyede yüzlerce düşünce </a:t>
            </a:r>
            <a:r>
              <a:rPr lang="tr-TR" dirty="0" smtClean="0">
                <a:solidFill>
                  <a:schemeClr val="bg1"/>
                </a:solidFill>
              </a:rPr>
              <a:t>geçmekte</a:t>
            </a:r>
            <a:r>
              <a:rPr lang="tr-TR" dirty="0">
                <a:solidFill>
                  <a:schemeClr val="bg1"/>
                </a:solidFill>
              </a:rPr>
              <a:t>, neden zihinden hesaplama yaparak işlem hatası yapma ihtimali arttırayım ki ?</a:t>
            </a:r>
          </a:p>
        </p:txBody>
      </p:sp>
    </p:spTree>
    <p:extLst>
      <p:ext uri="{BB962C8B-B14F-4D97-AF65-F5344CB8AC3E}">
        <p14:creationId xmlns:p14="http://schemas.microsoft.com/office/powerpoint/2010/main" val="425811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Merhaba değerli arkadaşlarım sınava hazırlanmanın olmazsa olmazlardan biri deneme çözmek</a:t>
            </a:r>
            <a:r>
              <a:rPr lang="tr-TR" dirty="0" smtClean="0">
                <a:solidFill>
                  <a:schemeClr val="bg1"/>
                </a:solidFill>
              </a:rPr>
              <a:t>. Ama </a:t>
            </a:r>
            <a:r>
              <a:rPr lang="tr-TR" dirty="0">
                <a:solidFill>
                  <a:schemeClr val="bg1"/>
                </a:solidFill>
              </a:rPr>
              <a:t>çoğu zaman deneme performansınızdan memnun olmayabiliyorsunuz</a:t>
            </a:r>
            <a:r>
              <a:rPr lang="tr-TR" dirty="0" smtClean="0">
                <a:solidFill>
                  <a:schemeClr val="bg1"/>
                </a:solidFill>
              </a:rPr>
              <a:t>. Elbette </a:t>
            </a:r>
            <a:r>
              <a:rPr lang="tr-TR" dirty="0">
                <a:solidFill>
                  <a:schemeClr val="bg1"/>
                </a:solidFill>
              </a:rPr>
              <a:t>bunun en önemli </a:t>
            </a:r>
            <a:r>
              <a:rPr lang="tr-TR" dirty="0" smtClean="0">
                <a:solidFill>
                  <a:schemeClr val="bg1"/>
                </a:solidFill>
              </a:rPr>
              <a:t>sebepleri </a:t>
            </a:r>
            <a:r>
              <a:rPr lang="tr-TR" dirty="0">
                <a:solidFill>
                  <a:schemeClr val="bg1"/>
                </a:solidFill>
              </a:rPr>
              <a:t>arasında konu eksikliği veya yeterince çalışmama olabilir ama unuttuğunuz bir şey var  o da</a:t>
            </a:r>
            <a:r>
              <a:rPr lang="tr-TR" dirty="0" smtClean="0">
                <a:solidFill>
                  <a:schemeClr val="bg1"/>
                </a:solidFill>
              </a:rPr>
              <a:t>: Bu </a:t>
            </a:r>
            <a:r>
              <a:rPr lang="tr-TR" dirty="0">
                <a:solidFill>
                  <a:schemeClr val="bg1"/>
                </a:solidFill>
              </a:rPr>
              <a:t>işin bir</a:t>
            </a:r>
            <a:r>
              <a:rPr lang="tr-TR" b="1" dirty="0">
                <a:solidFill>
                  <a:schemeClr val="bg1"/>
                </a:solidFill>
              </a:rPr>
              <a:t> tekniğin</a:t>
            </a:r>
            <a:r>
              <a:rPr lang="tr-TR" dirty="0">
                <a:solidFill>
                  <a:schemeClr val="bg1"/>
                </a:solidFill>
              </a:rPr>
              <a:t> olduğudur</a:t>
            </a:r>
            <a:r>
              <a:rPr lang="tr-TR" dirty="0" smtClean="0">
                <a:solidFill>
                  <a:schemeClr val="bg1"/>
                </a:solidFill>
              </a:rPr>
              <a:t>. İşte  </a:t>
            </a:r>
            <a:r>
              <a:rPr lang="tr-TR" dirty="0">
                <a:solidFill>
                  <a:schemeClr val="bg1"/>
                </a:solidFill>
              </a:rPr>
              <a:t>bu kontrol listesi yardımıyla bu tekniğe ne kadar sahip olduğunuzu tespit edeceksiniz</a:t>
            </a:r>
            <a:r>
              <a:rPr lang="tr-TR" dirty="0" smtClean="0">
                <a:solidFill>
                  <a:schemeClr val="bg1"/>
                </a:solidFill>
              </a:rPr>
              <a:t>. Ve </a:t>
            </a:r>
            <a:r>
              <a:rPr lang="tr-TR" dirty="0">
                <a:solidFill>
                  <a:schemeClr val="bg1"/>
                </a:solidFill>
              </a:rPr>
              <a:t>eksik olduğunuz becerileri deneme çözerken </a:t>
            </a:r>
            <a:r>
              <a:rPr lang="tr-TR" b="1" dirty="0">
                <a:solidFill>
                  <a:schemeClr val="bg1"/>
                </a:solidFill>
              </a:rPr>
              <a:t>düzenli  uygulayarak</a:t>
            </a:r>
            <a:r>
              <a:rPr lang="tr-TR" dirty="0">
                <a:solidFill>
                  <a:schemeClr val="bg1"/>
                </a:solidFill>
              </a:rPr>
              <a:t> net sayınızın arttığını göreceksiniz</a:t>
            </a:r>
            <a:r>
              <a:rPr lang="tr-TR" dirty="0" smtClean="0">
                <a:solidFill>
                  <a:schemeClr val="bg1"/>
                </a:solidFill>
              </a:rPr>
              <a:t>. Lütfen </a:t>
            </a:r>
            <a:r>
              <a:rPr lang="tr-TR" dirty="0">
                <a:solidFill>
                  <a:schemeClr val="bg1"/>
                </a:solidFill>
              </a:rPr>
              <a:t>samimiyetle ve şuana kadar çözdüğünüz tüm denemeleri düşünerek işaretleme yapın.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17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İşlem gerektiren sorularda bulduğum cevap şıklarda yoksa </a:t>
            </a:r>
            <a:r>
              <a:rPr lang="tr-TR" sz="2800" b="1" dirty="0" err="1"/>
              <a:t>cözümümü</a:t>
            </a:r>
            <a:r>
              <a:rPr lang="tr-TR" sz="2800" b="1" dirty="0"/>
              <a:t> silip ve temiz bir sayfa </a:t>
            </a:r>
            <a:r>
              <a:rPr lang="tr-TR" sz="2800" b="1" dirty="0" err="1"/>
              <a:t>acarak</a:t>
            </a:r>
            <a:r>
              <a:rPr lang="tr-TR" sz="2800" b="1" dirty="0"/>
              <a:t> tekrar başlıyorum.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Çünkü</a:t>
            </a:r>
            <a:r>
              <a:rPr lang="tr-TR" dirty="0">
                <a:solidFill>
                  <a:schemeClr val="bg1"/>
                </a:solidFill>
              </a:rPr>
              <a:t>, Hatalı </a:t>
            </a:r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özümün </a:t>
            </a:r>
            <a:r>
              <a:rPr lang="tr-TR" dirty="0">
                <a:solidFill>
                  <a:schemeClr val="bg1"/>
                </a:solidFill>
              </a:rPr>
              <a:t>üzerinden gitmek herhangi bir işlem hatası yaptıysan bunu görmeni zorlaştırır.</a:t>
            </a:r>
          </a:p>
        </p:txBody>
      </p:sp>
    </p:spTree>
    <p:extLst>
      <p:ext uri="{BB962C8B-B14F-4D97-AF65-F5344CB8AC3E}">
        <p14:creationId xmlns:p14="http://schemas.microsoft.com/office/powerpoint/2010/main" val="3598021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Bana en yakın gelen şık  A veya B </a:t>
            </a:r>
            <a:r>
              <a:rPr lang="tr-TR" sz="2400" b="1" dirty="0" err="1"/>
              <a:t>seceneğinde</a:t>
            </a:r>
            <a:r>
              <a:rPr lang="tr-TR" sz="2400" b="1" dirty="0"/>
              <a:t>(ilk şıklarda) olsa bile zamandan tasarruf edeceğim diye bütün şıkları </a:t>
            </a:r>
            <a:r>
              <a:rPr lang="tr-TR" sz="2400" b="1" dirty="0" err="1"/>
              <a:t>okumamazlık</a:t>
            </a:r>
            <a:r>
              <a:rPr lang="tr-TR" sz="2400" b="1" dirty="0"/>
              <a:t> etmiyorum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T</a:t>
            </a:r>
            <a:r>
              <a:rPr lang="tr-TR" dirty="0" smtClean="0">
                <a:solidFill>
                  <a:schemeClr val="bg1"/>
                </a:solidFill>
              </a:rPr>
              <a:t>üm </a:t>
            </a:r>
            <a:r>
              <a:rPr lang="tr-TR" dirty="0">
                <a:solidFill>
                  <a:schemeClr val="bg1"/>
                </a:solidFill>
              </a:rPr>
              <a:t>şıkları okuyarak daha sonra bana en yakın gelen şıkkı işaretliyorum.</a:t>
            </a:r>
          </a:p>
        </p:txBody>
      </p:sp>
    </p:spTree>
    <p:extLst>
      <p:ext uri="{BB962C8B-B14F-4D97-AF65-F5344CB8AC3E}">
        <p14:creationId xmlns:p14="http://schemas.microsoft.com/office/powerpoint/2010/main" val="1405874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Dudak </a:t>
            </a:r>
            <a:r>
              <a:rPr lang="tr-TR" b="1" dirty="0" err="1"/>
              <a:t>kıpırtadarak</a:t>
            </a:r>
            <a:r>
              <a:rPr lang="tr-TR" b="1" dirty="0"/>
              <a:t> veya her sözcüğün altını çizerek soruları okumuyorum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böyle yapmam benim okuma hızımı azaltacağını biliyorum bunun yerine sadece sorudaki önemli ipuçlarının ,şıklarda da benden istenen kelimelerin altını çiziyorum.</a:t>
            </a:r>
          </a:p>
        </p:txBody>
      </p:sp>
    </p:spTree>
    <p:extLst>
      <p:ext uri="{BB962C8B-B14F-4D97-AF65-F5344CB8AC3E}">
        <p14:creationId xmlns:p14="http://schemas.microsoft.com/office/powerpoint/2010/main" val="4167005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Uzun ve şekilli sorulara ön yargılı yaklaşmıyorum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uzun soru daha çok ipucu içeren sorudur ve bir şeye ön yargılı yaklaşmak ona karşı olumsuz duygu hissetmemize, o soruya dair kaygımızın artmasına sebep olur dolayısıyla gerekli bilginin uzun süreli bellekten çağrılmasına engel </a:t>
            </a:r>
            <a:r>
              <a:rPr lang="tr-TR" dirty="0" smtClean="0">
                <a:solidFill>
                  <a:schemeClr val="bg1"/>
                </a:solidFill>
              </a:rPr>
              <a:t>nedeni de</a:t>
            </a:r>
            <a:r>
              <a:rPr lang="tr-TR" dirty="0">
                <a:solidFill>
                  <a:schemeClr val="bg1"/>
                </a:solidFill>
              </a:rPr>
              <a:t>; zihin kaygı duygusuyla meşgulken işlevini yerine </a:t>
            </a:r>
            <a:r>
              <a:rPr lang="tr-TR" dirty="0" smtClean="0">
                <a:solidFill>
                  <a:schemeClr val="bg1"/>
                </a:solidFill>
              </a:rPr>
              <a:t>getirememesidir. Yine </a:t>
            </a:r>
            <a:r>
              <a:rPr lang="tr-TR" dirty="0">
                <a:solidFill>
                  <a:schemeClr val="bg1"/>
                </a:solidFill>
              </a:rPr>
              <a:t>biliyorum ki ön yargıyla okuduğum sorularda soru icinde bana verilmeyen bilgileri düşünüp bu yüzdende doğru şıktan uzaklaşabilirim.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Bunun için her soruya şans vermeliyim, okumadan vazgeçmek yok !</a:t>
            </a:r>
          </a:p>
        </p:txBody>
      </p:sp>
    </p:spTree>
    <p:extLst>
      <p:ext uri="{BB962C8B-B14F-4D97-AF65-F5344CB8AC3E}">
        <p14:creationId xmlns:p14="http://schemas.microsoft.com/office/powerpoint/2010/main" val="1700435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Sorunun üzerine biraz düşünmeden hemen şıkları okumuyorum</a:t>
            </a:r>
            <a:r>
              <a:rPr lang="tr-TR" dirty="0"/>
              <a:t>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Einstein </a:t>
            </a:r>
            <a:r>
              <a:rPr lang="tr-TR" dirty="0">
                <a:solidFill>
                  <a:schemeClr val="bg1"/>
                </a:solidFill>
              </a:rPr>
              <a:t>dediği gibi:’ Bana bir problem ve 1 saat süre verilse bu sürenin 45 dakikasını problemi anlamaya,10 dakikasını çözüm yolları üretmeye, 5 dakikasını çözmeye ayırırım."</a:t>
            </a:r>
          </a:p>
        </p:txBody>
      </p:sp>
    </p:spTree>
    <p:extLst>
      <p:ext uri="{BB962C8B-B14F-4D97-AF65-F5344CB8AC3E}">
        <p14:creationId xmlns:p14="http://schemas.microsoft.com/office/powerpoint/2010/main" val="1696258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Denemeyi erken bitirip çıkanlara veya benden daha çabuk sayfa değiştirenlere dikkatimi vererek moralimi bozmuyorum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bunun çok farklı sebepleri olabilir.</a:t>
            </a:r>
          </a:p>
        </p:txBody>
      </p:sp>
    </p:spTree>
    <p:extLst>
      <p:ext uri="{BB962C8B-B14F-4D97-AF65-F5344CB8AC3E}">
        <p14:creationId xmlns:p14="http://schemas.microsoft.com/office/powerpoint/2010/main" val="1759296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Hiçbir rakibimin deneme grafiği eğrisinin her zaman yukarı gitmediğini </a:t>
            </a:r>
            <a:r>
              <a:rPr lang="tr-TR" b="1" dirty="0" smtClean="0"/>
              <a:t>biliyorum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B</a:t>
            </a:r>
            <a:r>
              <a:rPr lang="tr-TR" dirty="0" smtClean="0">
                <a:solidFill>
                  <a:schemeClr val="bg1"/>
                </a:solidFill>
              </a:rPr>
              <a:t>enimde </a:t>
            </a:r>
            <a:r>
              <a:rPr lang="tr-TR" dirty="0">
                <a:solidFill>
                  <a:schemeClr val="bg1"/>
                </a:solidFill>
              </a:rPr>
              <a:t>dahil her rakibimin grafiğinin   inişli çıkışlı olduğunu biliyorum.</a:t>
            </a:r>
          </a:p>
        </p:txBody>
      </p:sp>
    </p:spTree>
    <p:extLst>
      <p:ext uri="{BB962C8B-B14F-4D97-AF65-F5344CB8AC3E}">
        <p14:creationId xmlns:p14="http://schemas.microsoft.com/office/powerpoint/2010/main" val="336842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Farklı yayınevlerinin denemesini çözmeye çalışıyorum ama  istediğim </a:t>
            </a:r>
            <a:r>
              <a:rPr lang="tr-TR" sz="2800" b="1" dirty="0" err="1"/>
              <a:t>sonuçu</a:t>
            </a:r>
            <a:r>
              <a:rPr lang="tr-TR" sz="2800" b="1" dirty="0"/>
              <a:t> alamadığımda moralimi bozmayıp aklıma şunu getiriyorum;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Y</a:t>
            </a:r>
            <a:r>
              <a:rPr lang="tr-TR" dirty="0" smtClean="0">
                <a:solidFill>
                  <a:schemeClr val="bg1"/>
                </a:solidFill>
              </a:rPr>
              <a:t>ayınevleri </a:t>
            </a:r>
            <a:r>
              <a:rPr lang="tr-TR" dirty="0">
                <a:solidFill>
                  <a:schemeClr val="bg1"/>
                </a:solidFill>
              </a:rPr>
              <a:t>deneme sorularını bol miktarda  ve kısa sürede hazırlanmaktadır ama gerçek sınavı ölçme-değerlendirme uzmanları hazırlayacaktır ve daha net sorular </a:t>
            </a:r>
            <a:r>
              <a:rPr lang="tr-TR" dirty="0" smtClean="0">
                <a:solidFill>
                  <a:schemeClr val="bg1"/>
                </a:solidFill>
              </a:rPr>
              <a:t>içerecektir.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82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Soru da benden   ne isteniyorsa onu düşünüyorum (ne eksik, ne fazla)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yorum katmam benim doğru cevaba ulaşmamı engelleyecektir. Bunun için soruyu benden istenilen şekilde yorumluyorum özellikle T</a:t>
            </a:r>
            <a:r>
              <a:rPr lang="tr-TR" dirty="0" smtClean="0">
                <a:solidFill>
                  <a:schemeClr val="bg1"/>
                </a:solidFill>
              </a:rPr>
              <a:t>ürkçe </a:t>
            </a:r>
            <a:r>
              <a:rPr lang="tr-TR" dirty="0">
                <a:solidFill>
                  <a:schemeClr val="bg1"/>
                </a:solidFill>
              </a:rPr>
              <a:t>ve sosyal sorularında.</a:t>
            </a:r>
          </a:p>
        </p:txBody>
      </p:sp>
    </p:spTree>
    <p:extLst>
      <p:ext uri="{BB962C8B-B14F-4D97-AF65-F5344CB8AC3E}">
        <p14:creationId xmlns:p14="http://schemas.microsoft.com/office/powerpoint/2010/main" val="1120421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Denemelerde  iyi yaptığım zamanlarda bunun kaynağını kendim olarak görüyorum</a:t>
            </a:r>
            <a:r>
              <a:rPr lang="tr-TR" dirty="0"/>
              <a:t>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D</a:t>
            </a:r>
            <a:r>
              <a:rPr lang="tr-TR" dirty="0" smtClean="0">
                <a:solidFill>
                  <a:schemeClr val="bg1"/>
                </a:solidFill>
              </a:rPr>
              <a:t>eneme </a:t>
            </a:r>
            <a:r>
              <a:rPr lang="tr-TR" dirty="0">
                <a:solidFill>
                  <a:schemeClr val="bg1"/>
                </a:solidFill>
              </a:rPr>
              <a:t>kolaydı veya günümdeydim diye başarımı </a:t>
            </a:r>
            <a:r>
              <a:rPr lang="tr-TR" dirty="0" smtClean="0">
                <a:solidFill>
                  <a:schemeClr val="bg1"/>
                </a:solidFill>
              </a:rPr>
              <a:t>dışsal </a:t>
            </a:r>
            <a:r>
              <a:rPr lang="tr-TR" dirty="0">
                <a:solidFill>
                  <a:schemeClr val="bg1"/>
                </a:solidFill>
              </a:rPr>
              <a:t>kaynaklara bağlayarak kendimi küçümsemiyorum</a:t>
            </a:r>
            <a:r>
              <a:rPr lang="tr-TR" dirty="0" smtClean="0">
                <a:solidFill>
                  <a:schemeClr val="bg1"/>
                </a:solidFill>
              </a:rPr>
              <a:t>. Tıpkı </a:t>
            </a:r>
            <a:r>
              <a:rPr lang="tr-TR" dirty="0">
                <a:solidFill>
                  <a:schemeClr val="bg1"/>
                </a:solidFill>
              </a:rPr>
              <a:t>kötü </a:t>
            </a:r>
            <a:r>
              <a:rPr lang="tr-TR" dirty="0" smtClean="0">
                <a:solidFill>
                  <a:schemeClr val="bg1"/>
                </a:solidFill>
              </a:rPr>
              <a:t>geçtiğinde </a:t>
            </a:r>
            <a:r>
              <a:rPr lang="tr-TR" dirty="0">
                <a:solidFill>
                  <a:schemeClr val="bg1"/>
                </a:solidFill>
              </a:rPr>
              <a:t>sebebi sadece kendimde görmemem gibi 😊</a:t>
            </a:r>
          </a:p>
        </p:txBody>
      </p:sp>
    </p:spTree>
    <p:extLst>
      <p:ext uri="{BB962C8B-B14F-4D97-AF65-F5344CB8AC3E}">
        <p14:creationId xmlns:p14="http://schemas.microsoft.com/office/powerpoint/2010/main" val="374275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15-20 soruda bir vücudumu dik pozisyona getirip nefes  egzersizi yapıyorum.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Çünkü biliyorum </a:t>
            </a:r>
            <a:r>
              <a:rPr lang="tr-TR" dirty="0">
                <a:solidFill>
                  <a:schemeClr val="bg1"/>
                </a:solidFill>
              </a:rPr>
              <a:t>ki okurken </a:t>
            </a:r>
            <a:r>
              <a:rPr lang="tr-TR" dirty="0" smtClean="0">
                <a:solidFill>
                  <a:schemeClr val="bg1"/>
                </a:solidFill>
              </a:rPr>
              <a:t>vücut </a:t>
            </a:r>
            <a:r>
              <a:rPr lang="tr-TR" dirty="0">
                <a:solidFill>
                  <a:schemeClr val="bg1"/>
                </a:solidFill>
              </a:rPr>
              <a:t>hareketleri ve sindirim sistemi zayıflar buna paralel daha az ve yavaş nefes alırız</a:t>
            </a:r>
            <a:r>
              <a:rPr lang="tr-TR" dirty="0" smtClean="0">
                <a:solidFill>
                  <a:schemeClr val="bg1"/>
                </a:solidFill>
              </a:rPr>
              <a:t>. Ve </a:t>
            </a:r>
            <a:r>
              <a:rPr lang="tr-TR" dirty="0">
                <a:solidFill>
                  <a:schemeClr val="bg1"/>
                </a:solidFill>
              </a:rPr>
              <a:t>yine okurken beyin faaliyetlerinde artış olurken beyne giden oksijen aynı kalmakta bu da öğrenme ve algılama becerimizi zayıflatmaktadır Bu oksijenin miktarını arttırmak için de doğru nefes alma davranışını gerçekleştirmeliyiz.</a:t>
            </a:r>
          </a:p>
        </p:txBody>
      </p:sp>
    </p:spTree>
    <p:extLst>
      <p:ext uri="{BB962C8B-B14F-4D97-AF65-F5344CB8AC3E}">
        <p14:creationId xmlns:p14="http://schemas.microsoft.com/office/powerpoint/2010/main" val="3552076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Sorulardaki altı çizili veya kalın yazı karakterli , "tırnak içinde“ ifadeleri daha dikkatli okuyorum ve olumsuz köklü ifadelere özellikle çok dikkat ediyorum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olumsuz bir ifadeyi olumlu olarak okumak soruyu veya cevabı hatalı düşündürebilir ve yine </a:t>
            </a:r>
            <a:r>
              <a:rPr lang="tr-TR" dirty="0" smtClean="0">
                <a:solidFill>
                  <a:schemeClr val="bg1"/>
                </a:solidFill>
              </a:rPr>
              <a:t>biliyorum ki </a:t>
            </a:r>
            <a:r>
              <a:rPr lang="tr-TR" dirty="0">
                <a:solidFill>
                  <a:schemeClr val="bg1"/>
                </a:solidFill>
              </a:rPr>
              <a:t>insan psikolojisi soru içindeki ifadeleri olumlu yönde algılamaya eğilimlidir.</a:t>
            </a:r>
          </a:p>
        </p:txBody>
      </p:sp>
    </p:spTree>
    <p:extLst>
      <p:ext uri="{BB962C8B-B14F-4D97-AF65-F5344CB8AC3E}">
        <p14:creationId xmlns:p14="http://schemas.microsoft.com/office/powerpoint/2010/main" val="1193540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Kararsız kaldıktan sonra ilk işaretlediğim seçeneği (eğer aklıma yeni bir bilgi veya ipucu gelmediyse) değiştirmiyorum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genellikle ilk işaretlenen seçenek doğru çıkar.</a:t>
            </a:r>
          </a:p>
        </p:txBody>
      </p:sp>
    </p:spTree>
    <p:extLst>
      <p:ext uri="{BB962C8B-B14F-4D97-AF65-F5344CB8AC3E}">
        <p14:creationId xmlns:p14="http://schemas.microsoft.com/office/powerpoint/2010/main" val="3432867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Sorularla inatlaşmıyorum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Z</a:t>
            </a:r>
            <a:r>
              <a:rPr lang="tr-TR" dirty="0" smtClean="0">
                <a:solidFill>
                  <a:schemeClr val="bg1"/>
                </a:solidFill>
              </a:rPr>
              <a:t>or </a:t>
            </a:r>
            <a:r>
              <a:rPr lang="tr-TR" dirty="0">
                <a:solidFill>
                  <a:schemeClr val="bg1"/>
                </a:solidFill>
              </a:rPr>
              <a:t>bir soru karşısında 3 -4 dakikayı geçirdiğimde üzerimde zaman baskısı oluşuyor, zaman </a:t>
            </a:r>
            <a:r>
              <a:rPr lang="tr-TR" dirty="0" smtClean="0">
                <a:solidFill>
                  <a:schemeClr val="bg1"/>
                </a:solidFill>
              </a:rPr>
              <a:t>baskısı da </a:t>
            </a:r>
            <a:r>
              <a:rPr lang="tr-TR" dirty="0">
                <a:solidFill>
                  <a:schemeClr val="bg1"/>
                </a:solidFill>
              </a:rPr>
              <a:t>anlık kaygımı artırır ve </a:t>
            </a:r>
            <a:r>
              <a:rPr lang="tr-TR" dirty="0" smtClean="0">
                <a:solidFill>
                  <a:schemeClr val="bg1"/>
                </a:solidFill>
              </a:rPr>
              <a:t>beni de demoralize </a:t>
            </a:r>
            <a:r>
              <a:rPr lang="tr-TR" dirty="0">
                <a:solidFill>
                  <a:schemeClr val="bg1"/>
                </a:solidFill>
              </a:rPr>
              <a:t>eder  ve zaten biliyorum ki zor ve kolay sorunun puan getirisi aynı olduğundan bir </a:t>
            </a:r>
            <a:r>
              <a:rPr lang="tr-TR" dirty="0" smtClean="0">
                <a:solidFill>
                  <a:schemeClr val="bg1"/>
                </a:solidFill>
              </a:rPr>
              <a:t>soruda </a:t>
            </a:r>
            <a:r>
              <a:rPr lang="tr-TR" dirty="0">
                <a:solidFill>
                  <a:schemeClr val="bg1"/>
                </a:solidFill>
              </a:rPr>
              <a:t>zaman kaybetmeme gerek yok</a:t>
            </a:r>
            <a:r>
              <a:rPr lang="tr-TR" dirty="0" smtClean="0">
                <a:solidFill>
                  <a:schemeClr val="bg1"/>
                </a:solidFill>
              </a:rPr>
              <a:t>.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25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Peş pese aynı cevap fazla geldi diye şüphelenip değiştirmiyorum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7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İzlediğiniz için teşekkürler </a:t>
            </a:r>
            <a:r>
              <a:rPr lang="tr-TR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tr-T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dirty="0">
                <a:solidFill>
                  <a:schemeClr val="bg1"/>
                </a:solidFill>
              </a:rPr>
              <a:t>Murat Fidan </a:t>
            </a:r>
          </a:p>
          <a:p>
            <a:pPr marL="0" indent="0" algn="r">
              <a:buNone/>
            </a:pPr>
            <a:r>
              <a:rPr lang="tr-TR" dirty="0">
                <a:solidFill>
                  <a:schemeClr val="bg1"/>
                </a:solidFill>
              </a:rPr>
              <a:t>Psikolojik Danışman ve </a:t>
            </a:r>
            <a:endParaRPr lang="tr-TR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tr-TR" dirty="0" smtClean="0">
                <a:solidFill>
                  <a:schemeClr val="bg1"/>
                </a:solidFill>
              </a:rPr>
              <a:t>Rehber </a:t>
            </a:r>
            <a:r>
              <a:rPr lang="tr-TR" dirty="0">
                <a:solidFill>
                  <a:schemeClr val="bg1"/>
                </a:solidFill>
              </a:rPr>
              <a:t>Öğretmen</a:t>
            </a:r>
          </a:p>
          <a:p>
            <a:pPr marL="0" indent="0" algn="r">
              <a:buNone/>
            </a:pPr>
            <a:r>
              <a:rPr lang="tr-TR" dirty="0">
                <a:solidFill>
                  <a:schemeClr val="bg1"/>
                </a:solidFill>
              </a:rPr>
              <a:t> </a:t>
            </a:r>
          </a:p>
          <a:p>
            <a:pPr marL="0" indent="0" algn="r">
              <a:buNone/>
            </a:pPr>
            <a:r>
              <a:rPr lang="tr-TR" dirty="0">
                <a:solidFill>
                  <a:schemeClr val="bg1"/>
                </a:solidFill>
              </a:rPr>
              <a:t>Güce Çok Programlı Anadolu Lisesi</a:t>
            </a:r>
          </a:p>
          <a:p>
            <a:endParaRPr lang="tr-TR" dirty="0"/>
          </a:p>
        </p:txBody>
      </p:sp>
      <p:pic>
        <p:nvPicPr>
          <p:cNvPr id="5122" name="Picture 2" descr="C:\Users\admin\Desktop\school-man-teacher-cartoon_24640-551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35283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70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15-20 soruda bir  oturma pozisyonumu değiştiriyorum</a:t>
            </a:r>
            <a:r>
              <a:rPr lang="tr-TR" sz="2400" b="1" dirty="0" smtClean="0"/>
              <a:t>, deneme </a:t>
            </a:r>
            <a:r>
              <a:rPr lang="tr-TR" sz="2400" b="1" dirty="0"/>
              <a:t>çözerken ileri geri </a:t>
            </a:r>
            <a:r>
              <a:rPr lang="tr-TR" sz="2400" b="1" dirty="0" smtClean="0"/>
              <a:t>sallanmıyorum </a:t>
            </a:r>
            <a:r>
              <a:rPr lang="tr-TR" sz="2400" b="1" dirty="0"/>
              <a:t>,sağa-sola-öne fazla eğilmiyorum</a:t>
            </a:r>
            <a:r>
              <a:rPr lang="tr-TR" sz="2400" b="1" dirty="0" smtClean="0"/>
              <a:t>, ara </a:t>
            </a:r>
            <a:r>
              <a:rPr lang="tr-TR" sz="2400" b="1" dirty="0"/>
              <a:t>ara küçük </a:t>
            </a:r>
            <a:r>
              <a:rPr lang="tr-TR" sz="2400" b="1" dirty="0" err="1"/>
              <a:t>el,kol,boyun</a:t>
            </a:r>
            <a:r>
              <a:rPr lang="tr-TR" sz="2400" b="1" dirty="0"/>
              <a:t>  egzersizleri yapıyorum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sürekli aynı pozisyonda oturduğumda kan dolaşımım  zayıflayacağını , konstrasyonumun düşeceğini ve bu tarz hatalı oturuşların  gözümün  çok çabuk yorulmasına ve satırlar arasında kaymalara neden </a:t>
            </a:r>
            <a:r>
              <a:rPr lang="tr-TR" dirty="0" smtClean="0">
                <a:solidFill>
                  <a:schemeClr val="bg1"/>
                </a:solidFill>
              </a:rPr>
              <a:t>olabileceğini </a:t>
            </a:r>
            <a:r>
              <a:rPr lang="tr-TR" dirty="0">
                <a:solidFill>
                  <a:schemeClr val="bg1"/>
                </a:solidFill>
              </a:rPr>
              <a:t>biliyorum.</a:t>
            </a:r>
          </a:p>
        </p:txBody>
      </p:sp>
    </p:spTree>
    <p:extLst>
      <p:ext uri="{BB962C8B-B14F-4D97-AF65-F5344CB8AC3E}">
        <p14:creationId xmlns:p14="http://schemas.microsoft.com/office/powerpoint/2010/main" val="179676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Turlama taktiğini denemenin her bölümünde uyguluyorum</a:t>
            </a:r>
            <a:r>
              <a:rPr lang="tr-TR" sz="2400" b="1" dirty="0" smtClean="0"/>
              <a:t>, uygularken </a:t>
            </a:r>
            <a:r>
              <a:rPr lang="tr-TR" sz="2400" b="1" dirty="0"/>
              <a:t>yapamadığım soruların zorluk seviyelerine göre farklı işaretleme teknikleri kullanıyorum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B</a:t>
            </a:r>
            <a:r>
              <a:rPr lang="tr-TR" dirty="0" smtClean="0">
                <a:solidFill>
                  <a:schemeClr val="bg1"/>
                </a:solidFill>
              </a:rPr>
              <a:t>öylece </a:t>
            </a:r>
            <a:r>
              <a:rPr lang="tr-TR" dirty="0">
                <a:solidFill>
                  <a:schemeClr val="bg1"/>
                </a:solidFill>
              </a:rPr>
              <a:t>elimde ki süreyi maksimum doğru cevap yapmak için kullanmış olacağım</a:t>
            </a:r>
            <a:r>
              <a:rPr lang="tr-TR" dirty="0" smtClean="0">
                <a:solidFill>
                  <a:schemeClr val="bg1"/>
                </a:solidFill>
              </a:rPr>
              <a:t>. Öte </a:t>
            </a:r>
            <a:r>
              <a:rPr lang="tr-TR" dirty="0">
                <a:solidFill>
                  <a:schemeClr val="bg1"/>
                </a:solidFill>
              </a:rPr>
              <a:t>yandan önce bildiklerimi yapmam bana özgüven kazandıracaktır</a:t>
            </a:r>
            <a:r>
              <a:rPr lang="tr-TR" dirty="0" smtClean="0">
                <a:solidFill>
                  <a:schemeClr val="bg1"/>
                </a:solidFill>
              </a:rPr>
              <a:t>. Bu </a:t>
            </a:r>
            <a:r>
              <a:rPr lang="tr-TR" dirty="0">
                <a:solidFill>
                  <a:schemeClr val="bg1"/>
                </a:solidFill>
              </a:rPr>
              <a:t>da kaygımı  kontrol altında tutmamı sağlayacak.</a:t>
            </a:r>
          </a:p>
        </p:txBody>
      </p:sp>
    </p:spTree>
    <p:extLst>
      <p:ext uri="{BB962C8B-B14F-4D97-AF65-F5344CB8AC3E}">
        <p14:creationId xmlns:p14="http://schemas.microsoft.com/office/powerpoint/2010/main" val="24957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Denemede çözdükten sonra yanlışlarımı analiz edip bilgi eksikliğinden mi yoksa dikkat hatasından mı yanlış yaptığımı bulmaya çalışıyorum</a:t>
            </a:r>
            <a:r>
              <a:rPr lang="tr-TR" sz="2400" dirty="0"/>
              <a:t>.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Eğer </a:t>
            </a:r>
            <a:r>
              <a:rPr lang="tr-TR" dirty="0">
                <a:solidFill>
                  <a:schemeClr val="bg1"/>
                </a:solidFill>
              </a:rPr>
              <a:t>daha önce çalıştığım konudan bilgi eksiliğinden dolayı  hata yapmışsam o konuya bir göz atıyorum</a:t>
            </a:r>
            <a:r>
              <a:rPr lang="tr-TR" dirty="0" smtClean="0">
                <a:solidFill>
                  <a:schemeClr val="bg1"/>
                </a:solidFill>
              </a:rPr>
              <a:t>. Ama </a:t>
            </a:r>
            <a:r>
              <a:rPr lang="tr-TR" dirty="0">
                <a:solidFill>
                  <a:schemeClr val="bg1"/>
                </a:solidFill>
              </a:rPr>
              <a:t>zaten yeterince çalışmadığım konuysa buna takılarak moralimi bozmuyorum.</a:t>
            </a:r>
          </a:p>
        </p:txBody>
      </p:sp>
    </p:spTree>
    <p:extLst>
      <p:ext uri="{BB962C8B-B14F-4D97-AF65-F5344CB8AC3E}">
        <p14:creationId xmlns:p14="http://schemas.microsoft.com/office/powerpoint/2010/main" val="214187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Optik form doldurmayı en sona bırakmıyorum</a:t>
            </a:r>
            <a:r>
              <a:rPr lang="tr-TR" sz="2400" dirty="0"/>
              <a:t> çünkü o zamanlarda zihnimin yorgun olup dikkat hatası yapacağımı biliyorum </a:t>
            </a:r>
            <a:r>
              <a:rPr lang="tr-TR" sz="2400" b="1" dirty="0"/>
              <a:t>veya her soruda bir soru kodlamıyorum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Çünkü </a:t>
            </a:r>
            <a:r>
              <a:rPr lang="tr-TR" dirty="0">
                <a:solidFill>
                  <a:schemeClr val="bg1"/>
                </a:solidFill>
              </a:rPr>
              <a:t>bunun zamanı verimsiz kullanmama sebep olacağını biliyorum</a:t>
            </a:r>
            <a:r>
              <a:rPr lang="tr-TR" dirty="0" smtClean="0">
                <a:solidFill>
                  <a:schemeClr val="bg1"/>
                </a:solidFill>
              </a:rPr>
              <a:t>. Bunların </a:t>
            </a:r>
            <a:r>
              <a:rPr lang="tr-TR" dirty="0">
                <a:solidFill>
                  <a:schemeClr val="bg1"/>
                </a:solidFill>
              </a:rPr>
              <a:t>yerine bir sayfadaki sorular bitince onları kodluyorum ve kodlarken içimden sessizce tekrar ediyorum “1 A 2 D 3 C“ şeklinde  tüm  bunları yapıp  kaydırma ihtimalimi en aza indiriyorum ve kodlama yaparken beynime kısa bir dinlenme vakti geçirterek  odaklanma ihtimalini arttırıyorum.</a:t>
            </a:r>
          </a:p>
        </p:txBody>
      </p:sp>
    </p:spTree>
    <p:extLst>
      <p:ext uri="{BB962C8B-B14F-4D97-AF65-F5344CB8AC3E}">
        <p14:creationId xmlns:p14="http://schemas.microsoft.com/office/powerpoint/2010/main" val="15353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Denemeye  ne çok yiyerek ne de aç </a:t>
            </a:r>
            <a:r>
              <a:rPr lang="tr-TR" b="1" dirty="0" smtClean="0"/>
              <a:t>girerek…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Genel </a:t>
            </a:r>
            <a:r>
              <a:rPr lang="tr-TR" dirty="0">
                <a:solidFill>
                  <a:schemeClr val="bg1"/>
                </a:solidFill>
              </a:rPr>
              <a:t>uyarılmışlık düzeyimin düşmesine engel oluyorum böylece konstrasyonumu ve dikkatimi  en üst düzey tutmaya çalışıyorum.</a:t>
            </a:r>
          </a:p>
        </p:txBody>
      </p:sp>
    </p:spTree>
    <p:extLst>
      <p:ext uri="{BB962C8B-B14F-4D97-AF65-F5344CB8AC3E}">
        <p14:creationId xmlns:p14="http://schemas.microsoft.com/office/powerpoint/2010/main" val="205269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Çok fazla sessiz veya çok fazla sesli </a:t>
            </a:r>
            <a:r>
              <a:rPr lang="tr-TR" sz="2400" b="1" dirty="0" err="1"/>
              <a:t>ortamlarda,ışık</a:t>
            </a:r>
            <a:r>
              <a:rPr lang="tr-TR" sz="2400" b="1" dirty="0"/>
              <a:t> kaynağının yetersiz olduğu ortamlarda, oda sıcaklığının normal olmadığı ortamlarda denememi  çözmüyorum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tr-TR" dirty="0" smtClean="0">
                <a:solidFill>
                  <a:schemeClr val="bg1"/>
                </a:solidFill>
              </a:rPr>
              <a:t>ünkü </a:t>
            </a:r>
            <a:r>
              <a:rPr lang="tr-TR" dirty="0">
                <a:solidFill>
                  <a:schemeClr val="bg1"/>
                </a:solidFill>
              </a:rPr>
              <a:t>biliyorum ki gerçek sınav ortamı böyle </a:t>
            </a:r>
            <a:r>
              <a:rPr lang="tr-TR" dirty="0" smtClean="0">
                <a:solidFill>
                  <a:schemeClr val="bg1"/>
                </a:solidFill>
              </a:rPr>
              <a:t>olmayacak </a:t>
            </a:r>
            <a:r>
              <a:rPr lang="tr-TR" dirty="0">
                <a:solidFill>
                  <a:schemeClr val="bg1"/>
                </a:solidFill>
              </a:rPr>
              <a:t>ve bu tür ortamlar benim genel uyarılmışlık düzeyimi düşürerek konstrasyonumu </a:t>
            </a:r>
            <a:r>
              <a:rPr lang="tr-TR" dirty="0" smtClean="0">
                <a:solidFill>
                  <a:schemeClr val="bg1"/>
                </a:solidFill>
              </a:rPr>
              <a:t>bozacak, dikkatimi </a:t>
            </a:r>
            <a:r>
              <a:rPr lang="tr-TR" dirty="0">
                <a:solidFill>
                  <a:schemeClr val="bg1"/>
                </a:solidFill>
              </a:rPr>
              <a:t>dağıtacak.</a:t>
            </a:r>
          </a:p>
        </p:txBody>
      </p:sp>
    </p:spTree>
    <p:extLst>
      <p:ext uri="{BB962C8B-B14F-4D97-AF65-F5344CB8AC3E}">
        <p14:creationId xmlns:p14="http://schemas.microsoft.com/office/powerpoint/2010/main" val="313126520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TM01972873[[fn=Yaz]]</Template>
  <TotalTime>23</TotalTime>
  <Words>1396</Words>
  <Application>Microsoft Office PowerPoint</Application>
  <PresentationFormat>Ekran Gösterisi (4:3)</PresentationFormat>
  <Paragraphs>77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Summer</vt:lpstr>
      <vt:lpstr>Verimli Deneme Çözme </vt:lpstr>
      <vt:lpstr>PowerPoint Sunusu</vt:lpstr>
      <vt:lpstr>15-20 soruda bir vücudumu dik pozisyona getirip nefes  egzersizi yapıyorum.</vt:lpstr>
      <vt:lpstr>15-20 soruda bir  oturma pozisyonumu değiştiriyorum, deneme çözerken ileri geri sallanmıyorum ,sağa-sola-öne fazla eğilmiyorum, ara ara küçük el,kol,boyun  egzersizleri yapıyorum</vt:lpstr>
      <vt:lpstr>Turlama taktiğini denemenin her bölümünde uyguluyorum, uygularken yapamadığım soruların zorluk seviyelerine göre farklı işaretleme teknikleri kullanıyorum</vt:lpstr>
      <vt:lpstr>Denemede çözdükten sonra yanlışlarımı analiz edip bilgi eksikliğinden mi yoksa dikkat hatasından mı yanlış yaptığımı bulmaya çalışıyorum.</vt:lpstr>
      <vt:lpstr>Optik form doldurmayı en sona bırakmıyorum çünkü o zamanlarda zihnimin yorgun olup dikkat hatası yapacağımı biliyorum veya her soruda bir soru kodlamıyorum</vt:lpstr>
      <vt:lpstr>Denemeye  ne çok yiyerek ne de aç girerek…</vt:lpstr>
      <vt:lpstr>Çok fazla sessiz veya çok fazla sesli ortamlarda,ışık kaynağının yetersiz olduğu ortamlarda, oda sıcaklığının normal olmadığı ortamlarda denememi  çözmüyorum</vt:lpstr>
      <vt:lpstr>Denemeye girerken yanımda mutlaka  su bulunduruyorum</vt:lpstr>
      <vt:lpstr>Denemedeki kısımlarda(türkçe-sosyal-matematik-fen) çözme sıralamamı  en iyi yapabildiğim kısımlardan en  zorlandığım kısımlara doğru bir sıralama olarak belirliyorum</vt:lpstr>
      <vt:lpstr>Peş peşe zor soru geldiğinde moralimi bozmuyorum</vt:lpstr>
      <vt:lpstr>Bazı sorular bana çok kolay gelebilir ve …</vt:lpstr>
      <vt:lpstr>Sonuç ne olursa olsun haftada en az 1 deneme olmak üzere düzenli deneme çözüyorum</vt:lpstr>
      <vt:lpstr>Zihnimin yorgun olduğu saatlerde ,geç saatlerde deneme çözmüyorum</vt:lpstr>
      <vt:lpstr>Her soru çözdükten sonra saate bakmıyorum ki zamandan dolayı panik yapmayayım ve bu  benim moralimi bozmasın</vt:lpstr>
      <vt:lpstr>Denemede yanlışlarımı analiz ettiğim kadar deneme sonunda zaman analizimde yapıyorum.</vt:lpstr>
      <vt:lpstr>Denem çözerken çözmediğim sayfayı ya katlayarak yada çözmediğim sayfayı optik form ile kapatarak çözüyorum</vt:lpstr>
      <vt:lpstr>Sayısal sorularda işlemlerimi kalem kullanarak yapıyorum</vt:lpstr>
      <vt:lpstr>İşlem gerektiren sorularda bulduğum cevap şıklarda yoksa cözümümü silip ve temiz bir sayfa acarak tekrar başlıyorum.</vt:lpstr>
      <vt:lpstr>Bana en yakın gelen şık  A veya B seceneğinde(ilk şıklarda) olsa bile zamandan tasarruf edeceğim diye bütün şıkları okumamazlık etmiyorum</vt:lpstr>
      <vt:lpstr>Dudak kıpırtadarak veya her sözcüğün altını çizerek soruları okumuyorum</vt:lpstr>
      <vt:lpstr>Uzun ve şekilli sorulara ön yargılı yaklaşmıyorum</vt:lpstr>
      <vt:lpstr>Sorunun üzerine biraz düşünmeden hemen şıkları okumuyorum..</vt:lpstr>
      <vt:lpstr>Denemeyi erken bitirip çıkanlara veya benden daha çabuk sayfa değiştirenlere dikkatimi vererek moralimi bozmuyorum</vt:lpstr>
      <vt:lpstr>Hiçbir rakibimin deneme grafiği eğrisinin her zaman yukarı gitmediğini biliyorum</vt:lpstr>
      <vt:lpstr>Farklı yayınevlerinin denemesini çözmeye çalışıyorum ama  istediğim sonuçu alamadığımda moralimi bozmayıp aklıma şunu getiriyorum;</vt:lpstr>
      <vt:lpstr>Soru da benden   ne isteniyorsa onu düşünüyorum (ne eksik, ne fazla)</vt:lpstr>
      <vt:lpstr>Denemelerde  iyi yaptığım zamanlarda bunun kaynağını kendim olarak görüyorum,</vt:lpstr>
      <vt:lpstr>Sorulardaki altı çizili veya kalın yazı karakterli , "tırnak içinde“ ifadeleri daha dikkatli okuyorum ve olumsuz köklü ifadelere özellikle çok dikkat ediyorum</vt:lpstr>
      <vt:lpstr>Kararsız kaldıktan sonra ilk işaretlediğim seçeneği (eğer aklıma yeni bir bilgi veya ipucu gelmediyse) değiştirmiyorum</vt:lpstr>
      <vt:lpstr>Sorularla inatlaşmıyorum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</dc:creator>
  <cp:lastModifiedBy>admin</cp:lastModifiedBy>
  <cp:revision>5</cp:revision>
  <dcterms:created xsi:type="dcterms:W3CDTF">2021-04-01T05:16:25Z</dcterms:created>
  <dcterms:modified xsi:type="dcterms:W3CDTF">2021-04-01T05:40:22Z</dcterms:modified>
</cp:coreProperties>
</file>